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4781-0D27-4C3F-B128-785B39D03109}" type="datetimeFigureOut">
              <a:rPr lang="sr-Latn-CS" smtClean="0"/>
              <a:pPr/>
              <a:t>1.4.2014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Projektovanje tehnologije zavarivanja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 </a:t>
            </a:r>
            <a:r>
              <a:rPr lang="en-US" dirty="0" smtClean="0"/>
              <a:t>Pipe calibration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534400" cy="374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5791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and hydraulic testing of the welded pipe:</a:t>
            </a:r>
          </a:p>
          <a:p>
            <a:r>
              <a:rPr lang="en-US" dirty="0" smtClean="0"/>
              <a:t>1-pipe</a:t>
            </a:r>
          </a:p>
          <a:p>
            <a:r>
              <a:rPr lang="en-US" dirty="0" smtClean="0"/>
              <a:t>2-calibrating piston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** </a:t>
            </a:r>
            <a:r>
              <a:rPr lang="en-US" dirty="0" smtClean="0"/>
              <a:t>Pipe halves positioning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5507"/>
          <a:stretch>
            <a:fillRect/>
          </a:stretch>
        </p:blipFill>
        <p:spPr bwMode="auto">
          <a:xfrm>
            <a:off x="914400" y="942110"/>
            <a:ext cx="7162800" cy="52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5380672"/>
            <a:ext cx="7543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Pipe halves positioning : </a:t>
            </a:r>
          </a:p>
          <a:p>
            <a:pPr marL="342900" indent="-342900">
              <a:buAutoNum type="alphaLcParenR"/>
            </a:pPr>
            <a:r>
              <a:rPr lang="en-US" dirty="0" smtClean="0"/>
              <a:t>pipe halves positioning in half-frames</a:t>
            </a:r>
          </a:p>
          <a:p>
            <a:pPr marL="342900" indent="-342900">
              <a:buAutoNum type="alphaLcParenR"/>
            </a:pPr>
            <a:r>
              <a:rPr lang="en-US" dirty="0" smtClean="0"/>
              <a:t>Positioning of half-frames</a:t>
            </a:r>
          </a:p>
          <a:p>
            <a:pPr marL="342900" indent="-342900">
              <a:buAutoNum type="alphaLcParenR"/>
            </a:pPr>
            <a:r>
              <a:rPr lang="en-US" dirty="0" smtClean="0"/>
              <a:t>side view</a:t>
            </a:r>
          </a:p>
          <a:p>
            <a:pPr marL="342900" indent="-342900"/>
            <a:r>
              <a:rPr lang="en-US" dirty="0" smtClean="0"/>
              <a:t>1 pipe-half; 2 half-frame; 3 frame arm; 4 frame rotation axis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b="1" dirty="0" smtClean="0"/>
              <a:t>Spiral</a:t>
            </a:r>
            <a:r>
              <a:rPr lang="en-US" b="1" dirty="0" smtClean="0"/>
              <a:t> pipe forming</a:t>
            </a:r>
            <a:r>
              <a:rPr lang="sr-Latn-CS" b="1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It is used for large diameter pipelines</a:t>
            </a:r>
            <a:r>
              <a:rPr lang="sr-Latn-C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Different pipe diameters can be obtained from the same plate width.</a:t>
            </a:r>
            <a:endParaRPr lang="sr-Latn-CS" dirty="0" smtClean="0"/>
          </a:p>
          <a:p>
            <a:pPr>
              <a:buFontTx/>
              <a:buChar char="-"/>
            </a:pPr>
            <a:r>
              <a:rPr lang="el-GR" dirty="0" smtClean="0"/>
              <a:t>α</a:t>
            </a:r>
            <a:r>
              <a:rPr lang="sr-Latn-CS" dirty="0" smtClean="0"/>
              <a:t>=(40 – 66)</a:t>
            </a:r>
            <a:r>
              <a:rPr lang="sr-Latn-CS" baseline="30000" dirty="0" smtClean="0"/>
              <a:t>o</a:t>
            </a:r>
          </a:p>
          <a:p>
            <a:pPr>
              <a:buFontTx/>
              <a:buChar char="-"/>
            </a:pPr>
            <a:r>
              <a:rPr lang="sr-Latn-CS" dirty="0" smtClean="0"/>
              <a:t>B/D=2.35-1.25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134" y="3276600"/>
            <a:ext cx="56888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0" y="571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pipe forming</a:t>
            </a:r>
          </a:p>
          <a:p>
            <a:r>
              <a:rPr lang="en-US" dirty="0" smtClean="0"/>
              <a:t>1-bending device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</a:t>
            </a:r>
            <a:r>
              <a:rPr lang="en-US" dirty="0" err="1" smtClean="0"/>
              <a:t>hases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0000">
            <a:off x="1609540" y="82304"/>
            <a:ext cx="5536186" cy="763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5934670"/>
            <a:ext cx="815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Mechanised</a:t>
            </a:r>
            <a:r>
              <a:rPr lang="en-US" dirty="0" smtClean="0"/>
              <a:t> fabrication line for spiral pipe forming:</a:t>
            </a:r>
          </a:p>
          <a:p>
            <a:r>
              <a:rPr lang="en-US" dirty="0" smtClean="0"/>
              <a:t>a-mechanized line, b-spiral forming, c-weld cross section, 1 – rolled sheet, 2-sheet compensating hang, 3-welded pipeline, 4-bending device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Pipeline a</a:t>
            </a:r>
            <a:r>
              <a:rPr lang="sr-Latn-CS" dirty="0" smtClean="0"/>
              <a:t>ccessories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sr-Latn-CS" dirty="0" smtClean="0"/>
              <a:t>Rebra krutosti</a:t>
            </a:r>
          </a:p>
          <a:p>
            <a:r>
              <a:rPr lang="sr-Latn-CS" dirty="0" smtClean="0"/>
              <a:t>Pipeline supports</a:t>
            </a:r>
            <a:endParaRPr lang="sr-Latn-CS" dirty="0" smtClean="0"/>
          </a:p>
          <a:p>
            <a:r>
              <a:rPr lang="sr-Latn-CS" dirty="0" smtClean="0"/>
              <a:t>Compensators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Stiffening ribs:</a:t>
            </a: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</a:t>
            </a:r>
            <a:r>
              <a:rPr lang="sr-Latn-CS" dirty="0" smtClean="0"/>
              <a:t>Stiffening ribs are used for pipelines with diameters of over 1.5 m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72" y="2977100"/>
            <a:ext cx="81534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6324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Pipeline stiffening ribs</a:t>
            </a: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sr-Latn-CS" dirty="0" smtClean="0"/>
              <a:t>Pipeline supports – </a:t>
            </a:r>
          </a:p>
          <a:p>
            <a:pPr>
              <a:buNone/>
            </a:pPr>
            <a:r>
              <a:rPr lang="sr-Latn-CS" dirty="0" smtClean="0"/>
              <a:t>used also for </a:t>
            </a:r>
          </a:p>
          <a:p>
            <a:pPr>
              <a:buNone/>
            </a:pPr>
            <a:r>
              <a:rPr lang="sr-Latn-CS" dirty="0" smtClean="0"/>
              <a:t>compensating </a:t>
            </a:r>
          </a:p>
          <a:p>
            <a:pPr>
              <a:buNone/>
            </a:pPr>
            <a:r>
              <a:rPr lang="sr-Latn-CS" dirty="0" smtClean="0"/>
              <a:t>heat dilatations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1000"/>
            <a:ext cx="4572000" cy="604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19600" y="2743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Roller pipeline support (diameter over 1,5 m)</a:t>
            </a:r>
            <a:endParaRPr lang="sr-Latn-C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019800"/>
            <a:ext cx="441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Slide pipeline support: a) diameter of 0,6-1,5 m, b) diameter up to 0,6 m</a:t>
            </a:r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sr-Latn-CS" dirty="0" smtClean="0"/>
              <a:t>Compensators – head dilatation dilatation compansation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447800" y="1828799"/>
            <a:ext cx="6248400" cy="49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continuation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 rot="60000">
            <a:off x="101491" y="2136307"/>
            <a:ext cx="9077352" cy="40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75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pipe sections continuation by welding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 rot="60000">
            <a:off x="39180" y="882268"/>
            <a:ext cx="5089651" cy="453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03600"/>
            <a:ext cx="3657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29200" y="6248400"/>
            <a:ext cx="3810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Large pipeline bend.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Small diameter pipeline continuation (a), diameter reduction (b), flanges (</a:t>
            </a:r>
            <a:r>
              <a:rPr lang="en-US" dirty="0" err="1" smtClean="0"/>
              <a:t>c,d</a:t>
            </a:r>
            <a:r>
              <a:rPr lang="en-US" dirty="0" smtClean="0"/>
              <a:t>), branch (e) and bends (</a:t>
            </a:r>
            <a:r>
              <a:rPr lang="en-US" dirty="0" err="1" smtClean="0"/>
              <a:t>f,g,h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fabrication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Pipelines is used for </a:t>
            </a:r>
            <a:r>
              <a:rPr lang="en-US" dirty="0" err="1" smtClean="0"/>
              <a:t>coveyance</a:t>
            </a:r>
            <a:r>
              <a:rPr lang="en-US" dirty="0" smtClean="0"/>
              <a:t> of fluids (liquids and gases)</a:t>
            </a:r>
            <a:r>
              <a:rPr lang="sr-Latn-CS" dirty="0" smtClean="0"/>
              <a:t>.</a:t>
            </a:r>
          </a:p>
          <a:p>
            <a:r>
              <a:rPr lang="en-US" dirty="0" smtClean="0"/>
              <a:t>Two types of pipelines exist: </a:t>
            </a:r>
            <a:r>
              <a:rPr lang="en-US" dirty="0" err="1" smtClean="0"/>
              <a:t>magistral</a:t>
            </a:r>
            <a:r>
              <a:rPr lang="en-US" dirty="0" smtClean="0"/>
              <a:t> pipelines and pipelines inside industrial facilities</a:t>
            </a:r>
            <a:r>
              <a:rPr lang="sr-Latn-CS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Pipeline welding to a pressure vessel or a plate: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744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563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Pipeline welding to a pressure vessel or a plate, fabrication steps: a-drilling, b-pressing (punching), c-welding</a:t>
            </a:r>
            <a:endParaRPr lang="sr-Latn-C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Branch and diameter reduction element fabrication: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95916" y="1528323"/>
            <a:ext cx="7573327" cy="407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5638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Branch and diameter reduction element fabrication</a:t>
            </a: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Pipeline manufacturing comprises of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en-US" dirty="0" smtClean="0"/>
              <a:t>Pipe fabrication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Pipeline accessories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en-US" dirty="0" smtClean="0"/>
              <a:t>Pipeline continuation</a:t>
            </a: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fabrication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Welded pipes (non-seamless) are fabricated by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en-US" dirty="0" smtClean="0"/>
              <a:t>Press plate bending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Spira</a:t>
            </a:r>
            <a:r>
              <a:rPr lang="en-US" dirty="0" smtClean="0"/>
              <a:t>l pipe forming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Press plate bending</a:t>
            </a:r>
            <a:r>
              <a:rPr lang="sr-Latn-CS" b="1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en-US" dirty="0" smtClean="0"/>
              <a:t>With one weld seam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en-US" dirty="0" smtClean="0"/>
              <a:t>With two weld seams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1. </a:t>
            </a:r>
            <a:r>
              <a:rPr lang="en-US" dirty="0" smtClean="0"/>
              <a:t>With one weld seam</a:t>
            </a: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" y="1828800"/>
            <a:ext cx="73866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76400" y="5380672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of plate bending with one weld seam on a press:</a:t>
            </a:r>
          </a:p>
          <a:p>
            <a:r>
              <a:rPr lang="en-US" dirty="0" smtClean="0"/>
              <a:t>a) Rolling-bending of plate edges</a:t>
            </a:r>
          </a:p>
          <a:p>
            <a:r>
              <a:rPr lang="en-US" dirty="0" smtClean="0"/>
              <a:t>b) Bending of the plate central section</a:t>
            </a:r>
          </a:p>
          <a:p>
            <a:r>
              <a:rPr lang="en-US" dirty="0" smtClean="0"/>
              <a:t>c) Finishing with upper mold</a:t>
            </a:r>
          </a:p>
          <a:p>
            <a:r>
              <a:rPr lang="en-US" dirty="0" smtClean="0"/>
              <a:t>1 - plate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16563"/>
          </a:xfrm>
        </p:spPr>
        <p:txBody>
          <a:bodyPr/>
          <a:lstStyle/>
          <a:p>
            <a:r>
              <a:rPr lang="en-US" dirty="0" smtClean="0"/>
              <a:t>Phases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5460000">
            <a:off x="1857936" y="-320749"/>
            <a:ext cx="5409409" cy="708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Mechanised</a:t>
            </a:r>
            <a:r>
              <a:rPr lang="en-US" dirty="0" smtClean="0"/>
              <a:t> fabrication line for welded pipelines with rollers:</a:t>
            </a:r>
          </a:p>
          <a:p>
            <a:r>
              <a:rPr lang="en-US" dirty="0" smtClean="0"/>
              <a:t>1 - plate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2. </a:t>
            </a:r>
            <a:r>
              <a:rPr lang="en-US" dirty="0" smtClean="0"/>
              <a:t>With two weld seams</a:t>
            </a:r>
            <a:r>
              <a:rPr lang="en-US" dirty="0"/>
              <a:t>:</a:t>
            </a:r>
            <a:endParaRPr lang="sr-Latn-C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399"/>
            <a:ext cx="7848600" cy="350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5943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of plate bending with two weld seams:</a:t>
            </a:r>
          </a:p>
          <a:p>
            <a:r>
              <a:rPr lang="en-US" dirty="0" smtClean="0"/>
              <a:t>1-plate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hases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0000">
            <a:off x="1722932" y="187069"/>
            <a:ext cx="5480705" cy="68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62116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Mechanised</a:t>
            </a:r>
            <a:r>
              <a:rPr lang="en-US" dirty="0" smtClean="0"/>
              <a:t> fabrication line for welded pipelines with rollers and the press: 1 - plate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436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Projektovanje tehnologije zavarivanja</vt:lpstr>
      <vt:lpstr>Pipeline fabrication</vt:lpstr>
      <vt:lpstr>Slide 3</vt:lpstr>
      <vt:lpstr>Pipe fabrication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Pipeline accessories</vt:lpstr>
      <vt:lpstr>Slide 15</vt:lpstr>
      <vt:lpstr>Slide 16</vt:lpstr>
      <vt:lpstr>Slide 17</vt:lpstr>
      <vt:lpstr>Pipeline continuation</vt:lpstr>
      <vt:lpstr>Slide 19</vt:lpstr>
      <vt:lpstr>Slide 20</vt:lpstr>
      <vt:lpstr>Slide 21</vt:lpstr>
      <vt:lpstr>Slide 22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Korisnik</cp:lastModifiedBy>
  <cp:revision>25</cp:revision>
  <dcterms:created xsi:type="dcterms:W3CDTF">2012-11-16T21:29:02Z</dcterms:created>
  <dcterms:modified xsi:type="dcterms:W3CDTF">2014-04-01T20:18:53Z</dcterms:modified>
</cp:coreProperties>
</file>